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Churn Analysis in E-commerce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 Prokopenko Maksim | Developer Institute | 11 of August 2025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95342" y="469225"/>
            <a:ext cx="3439597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Interactive Dashboard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464344" y="1149191"/>
            <a:ext cx="13701713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insights from this analysis are integrated into an interactive Tableau dashboard, allowing business users to explore churn patterns, segment customers, and track retention initiatives in real-time.</a:t>
            </a:r>
            <a:endParaRPr lang="en-US" sz="10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3323" y="1510784"/>
            <a:ext cx="5263753" cy="249316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344" y="4153138"/>
            <a:ext cx="13701713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464344" y="4514731"/>
            <a:ext cx="13701713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Analysis </a:t>
            </a:r>
            <a:endParaRPr lang="en-US" sz="10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14" y="4876324"/>
            <a:ext cx="5256371" cy="252233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64344" y="7547848"/>
            <a:ext cx="13701713" cy="212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Thank you for your attention! Ready for questions.</a:t>
            </a:r>
            <a:endParaRPr lang="en-US" sz="1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9487" y="518160"/>
            <a:ext cx="11568113" cy="58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Challenge: Stopping Your Customers for Leaving.</a:t>
            </a:r>
            <a:endParaRPr lang="en-US" sz="3700" dirty="0"/>
          </a:p>
        </p:txBody>
      </p:sp>
      <p:sp>
        <p:nvSpPr>
          <p:cNvPr id="3" name="Text 1"/>
          <p:cNvSpPr/>
          <p:nvPr/>
        </p:nvSpPr>
        <p:spPr>
          <a:xfrm>
            <a:off x="659487" y="1559243"/>
            <a:ext cx="6425922" cy="12058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churn is a critical issue for e-commerce businesses, directly impacting revenue and growth. Identifying and understanding why customers leave is the first step toward building effective retention strategies.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9487" y="3259693"/>
            <a:ext cx="6425922" cy="1466374"/>
          </a:xfrm>
          <a:prstGeom prst="roundRect">
            <a:avLst>
              <a:gd name="adj" fmla="val 7483"/>
            </a:avLst>
          </a:prstGeom>
          <a:solidFill>
            <a:srgbClr val="FFF8F0"/>
          </a:solidFill>
          <a:ln/>
        </p:spPr>
      </p:sp>
      <p:sp>
        <p:nvSpPr>
          <p:cNvPr id="5" name="Shape 3"/>
          <p:cNvSpPr/>
          <p:nvPr/>
        </p:nvSpPr>
        <p:spPr>
          <a:xfrm>
            <a:off x="659487" y="3236833"/>
            <a:ext cx="6425922" cy="91440"/>
          </a:xfrm>
          <a:prstGeom prst="roundRect">
            <a:avLst>
              <a:gd name="adj" fmla="val 86556"/>
            </a:avLst>
          </a:prstGeom>
          <a:solidFill>
            <a:srgbClr val="D2600F"/>
          </a:solidFill>
          <a:ln/>
        </p:spPr>
      </p:sp>
      <p:sp>
        <p:nvSpPr>
          <p:cNvPr id="6" name="Shape 4"/>
          <p:cNvSpPr/>
          <p:nvPr/>
        </p:nvSpPr>
        <p:spPr>
          <a:xfrm>
            <a:off x="3589734" y="2977039"/>
            <a:ext cx="565309" cy="565309"/>
          </a:xfrm>
          <a:prstGeom prst="roundRect">
            <a:avLst>
              <a:gd name="adj" fmla="val 161752"/>
            </a:avLst>
          </a:prstGeom>
          <a:solidFill>
            <a:srgbClr val="D2600F"/>
          </a:solidFill>
          <a:ln/>
        </p:spPr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9279" y="3118366"/>
            <a:ext cx="226100" cy="28265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70704" y="3730704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Lost Revenue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0704" y="4213384"/>
            <a:ext cx="60034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directly reduces sales and future lifetime value.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59487" y="5197078"/>
            <a:ext cx="6425922" cy="1466374"/>
          </a:xfrm>
          <a:prstGeom prst="roundRect">
            <a:avLst>
              <a:gd name="adj" fmla="val 7483"/>
            </a:avLst>
          </a:prstGeom>
          <a:solidFill>
            <a:srgbClr val="FFF8F0"/>
          </a:solidFill>
          <a:ln/>
        </p:spPr>
      </p:sp>
      <p:sp>
        <p:nvSpPr>
          <p:cNvPr id="11" name="Shape 8"/>
          <p:cNvSpPr/>
          <p:nvPr/>
        </p:nvSpPr>
        <p:spPr>
          <a:xfrm>
            <a:off x="659487" y="5174218"/>
            <a:ext cx="6425922" cy="91440"/>
          </a:xfrm>
          <a:prstGeom prst="roundRect">
            <a:avLst>
              <a:gd name="adj" fmla="val 86556"/>
            </a:avLst>
          </a:prstGeom>
          <a:solidFill>
            <a:srgbClr val="D2600F"/>
          </a:solidFill>
          <a:ln/>
        </p:spPr>
      </p:sp>
      <p:sp>
        <p:nvSpPr>
          <p:cNvPr id="12" name="Shape 9"/>
          <p:cNvSpPr/>
          <p:nvPr/>
        </p:nvSpPr>
        <p:spPr>
          <a:xfrm>
            <a:off x="3589734" y="4914424"/>
            <a:ext cx="565309" cy="565309"/>
          </a:xfrm>
          <a:prstGeom prst="roundRect">
            <a:avLst>
              <a:gd name="adj" fmla="val 161752"/>
            </a:avLst>
          </a:prstGeom>
          <a:solidFill>
            <a:srgbClr val="D2600F"/>
          </a:solidFill>
          <a:ln/>
        </p:spPr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9279" y="5055751"/>
            <a:ext cx="226100" cy="282654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870704" y="5668089"/>
            <a:ext cx="2355533" cy="294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Stunted Growth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870704" y="6150769"/>
            <a:ext cx="6003488" cy="301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churn rate undermines expansion efforts.</a:t>
            </a:r>
            <a:endParaRPr lang="en-US" sz="1450" dirty="0"/>
          </a:p>
        </p:txBody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611" y="1601629"/>
            <a:ext cx="6425922" cy="642592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3545" y="584240"/>
            <a:ext cx="11835408" cy="663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Dataset Snapshot: Unveiling Customer Behavior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3545" y="1672947"/>
            <a:ext cx="13143309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do this, we used information about </a:t>
            </a:r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5,600 customers.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This rich data source allowed us to examine various aspects of customer interaction and transactional history.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3545" y="2830473"/>
            <a:ext cx="7678579" cy="3474006"/>
          </a:xfrm>
          <a:prstGeom prst="roundRect">
            <a:avLst>
              <a:gd name="adj" fmla="val 256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51165" y="2838093"/>
            <a:ext cx="7663339" cy="6098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63692" y="2973110"/>
            <a:ext cx="187035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266480" y="2973110"/>
            <a:ext cx="493561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E-commerce Analysis Dataset from Kaggle</a:t>
            </a:r>
            <a:endParaRPr lang="en-US" sz="1650" dirty="0"/>
          </a:p>
        </p:txBody>
      </p:sp>
      <p:sp>
        <p:nvSpPr>
          <p:cNvPr id="8" name="Shape 6"/>
          <p:cNvSpPr/>
          <p:nvPr/>
        </p:nvSpPr>
        <p:spPr>
          <a:xfrm>
            <a:off x="751165" y="3447931"/>
            <a:ext cx="7663339" cy="6098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63692" y="3582948"/>
            <a:ext cx="187035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Size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3266480" y="3582948"/>
            <a:ext cx="493561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5,600+ records, 20 features</a:t>
            </a:r>
            <a:endParaRPr lang="en-US" sz="1650" dirty="0"/>
          </a:p>
        </p:txBody>
      </p:sp>
      <p:sp>
        <p:nvSpPr>
          <p:cNvPr id="11" name="Shape 9"/>
          <p:cNvSpPr/>
          <p:nvPr/>
        </p:nvSpPr>
        <p:spPr>
          <a:xfrm>
            <a:off x="751165" y="4057769"/>
            <a:ext cx="7663339" cy="12894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63692" y="4192786"/>
            <a:ext cx="1870353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Key Features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3266480" y="4192786"/>
            <a:ext cx="4935617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Tenure, CityTier, Gender, Satisfaction Score, Number of Complaints, Purchase Frequency, Last Purchase Value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751165" y="5347216"/>
            <a:ext cx="7663339" cy="94964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63692" y="5482233"/>
            <a:ext cx="1870353" cy="679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Observed Churn Rate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3266480" y="5482233"/>
            <a:ext cx="4935617" cy="339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FF6F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16.84%</a:t>
            </a:r>
            <a:endParaRPr lang="en-US" sz="1650" dirty="0"/>
          </a:p>
        </p:txBody>
      </p:sp>
      <p:pic>
        <p:nvPicPr>
          <p:cNvPr id="1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8142" y="2830473"/>
            <a:ext cx="4946213" cy="494621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3149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Preparation: Laying the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Preparing data well is very important for predicting churn accurately. This phase involved cleaning the data carefully, handling missing values, and changing the data into a format that can be used in a model.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16104"/>
            <a:ext cx="113348" cy="11334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1379339"/>
            <a:ext cx="13836729" cy="1524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6" name="Text 3"/>
          <p:cNvSpPr/>
          <p:nvPr/>
        </p:nvSpPr>
        <p:spPr>
          <a:xfrm>
            <a:off x="6606421" y="1466493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2E3C"/>
                </a:solidFill>
                <a:highlight>
                  <a:srgbClr val="FFF8F0"/>
                </a:highlight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Cleaning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396835" y="171164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Identified and corrected inconsistencies, removed duplicate entries.</a:t>
            </a:r>
            <a:endParaRPr lang="en-US" sz="8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2203" y="2020610"/>
            <a:ext cx="4145875" cy="2428994"/>
          </a:xfrm>
          <a:prstGeom prst="rect">
            <a:avLst/>
          </a:prstGeom>
        </p:spPr>
      </p:pic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647962"/>
            <a:ext cx="113348" cy="141684"/>
          </a:xfrm>
          <a:prstGeom prst="rect">
            <a:avLst/>
          </a:prstGeom>
        </p:spPr>
      </p:pic>
      <p:sp>
        <p:nvSpPr>
          <p:cNvPr id="10" name="Shape 5"/>
          <p:cNvSpPr/>
          <p:nvPr/>
        </p:nvSpPr>
        <p:spPr>
          <a:xfrm>
            <a:off x="396835" y="4825365"/>
            <a:ext cx="13836729" cy="1524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1" name="Text 6"/>
          <p:cNvSpPr/>
          <p:nvPr/>
        </p:nvSpPr>
        <p:spPr>
          <a:xfrm>
            <a:off x="6464022" y="4912519"/>
            <a:ext cx="170223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Missing Value Imputation</a:t>
            </a:r>
            <a:endParaRPr lang="en-US" sz="1100" dirty="0"/>
          </a:p>
        </p:txBody>
      </p:sp>
      <p:sp>
        <p:nvSpPr>
          <p:cNvPr id="12" name="Text 7"/>
          <p:cNvSpPr/>
          <p:nvPr/>
        </p:nvSpPr>
        <p:spPr>
          <a:xfrm>
            <a:off x="396835" y="515766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Strategically addressed missing data using appropriate imputation techniques (mean).</a:t>
            </a:r>
            <a:endParaRPr lang="en-US" sz="85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10" y="5466636"/>
            <a:ext cx="982861" cy="24389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359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Engineering: Enriching the Data Landscape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175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Engineered features from existing data helped capture customer behavior and improve model performance.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35598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686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Tenure Group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5176480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Categorized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longevity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(New, Stable, Recent,Loyal) to better reflect retention phases.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3835598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56884" y="46860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RFM Score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456884" y="5176480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Calculated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Recency, Frequency, and Monetary value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each customer, a powerful indicator of engagement.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15743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example, RFM scores helped differentiate high-value, active customers from those who might be lapsing, providing a clearer signal for churn prediction than individual purchase metrics alone.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54794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Exploratory Data Analysis (EDA) / Insights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Exploratory data analysis revealed compelling patterns and surprising insights into customer churn. Visualizations helped us identify strong correlations and behavior specific to each segment.</a:t>
            </a:r>
            <a:endParaRPr lang="en-US" sz="850" dirty="0"/>
          </a:p>
        </p:txBody>
      </p:sp>
      <p:sp>
        <p:nvSpPr>
          <p:cNvPr id="4" name="Text 2"/>
          <p:cNvSpPr/>
          <p:nvPr/>
        </p:nvSpPr>
        <p:spPr>
          <a:xfrm>
            <a:off x="396835" y="1201936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510903"/>
            <a:ext cx="11468933" cy="6846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96835" y="8484751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96835" y="879371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Most churn happens within the first 3 months: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Over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1,500 customers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churned in the "New" group (&lt;3 months). As tenure increases, churn drops sharply — "Loyal" customers (12+ months) rarely leave.</a:t>
            </a:r>
            <a:endParaRPr lang="en-US" sz="850" dirty="0"/>
          </a:p>
        </p:txBody>
      </p:sp>
      <p:sp>
        <p:nvSpPr>
          <p:cNvPr id="8" name="Text 5"/>
          <p:cNvSpPr/>
          <p:nvPr/>
        </p:nvSpPr>
        <p:spPr>
          <a:xfrm>
            <a:off x="396835" y="910268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9539168"/>
            <a:ext cx="2917150" cy="1755934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96835" y="11422618"/>
            <a:ext cx="63565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1" name="Text 7"/>
          <p:cNvSpPr/>
          <p:nvPr/>
        </p:nvSpPr>
        <p:spPr>
          <a:xfrm>
            <a:off x="396835" y="11706106"/>
            <a:ext cx="63565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who made a complaint churn more often: </a:t>
            </a:r>
            <a:endParaRPr lang="en-US" sz="850" dirty="0"/>
          </a:p>
        </p:txBody>
      </p:sp>
      <p:sp>
        <p:nvSpPr>
          <p:cNvPr id="12" name="Text 8"/>
          <p:cNvSpPr/>
          <p:nvPr/>
        </p:nvSpPr>
        <p:spPr>
          <a:xfrm>
            <a:off x="396835" y="11989594"/>
            <a:ext cx="635650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Among customers who complained, the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rate is 9%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vs. </a:t>
            </a:r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7.8%</a:t>
            </a:r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for those who did not complain.</a:t>
            </a:r>
            <a:endParaRPr lang="en-US" sz="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665" y="9539168"/>
            <a:ext cx="2860477" cy="203418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037665" y="11700867"/>
            <a:ext cx="720340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 is highest for mid-level RFM scores (5–7):</a:t>
            </a:r>
            <a:endParaRPr lang="en-US" sz="850" dirty="0"/>
          </a:p>
        </p:txBody>
      </p:sp>
      <p:sp>
        <p:nvSpPr>
          <p:cNvPr id="15" name="Text 10"/>
          <p:cNvSpPr/>
          <p:nvPr/>
        </p:nvSpPr>
        <p:spPr>
          <a:xfrm>
            <a:off x="7037665" y="11984355"/>
            <a:ext cx="720340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These customers are neither the newest nor the most loyal, but are at risk.</a:t>
            </a:r>
            <a:endParaRPr lang="en-US" sz="850" dirty="0"/>
          </a:p>
        </p:txBody>
      </p:sp>
      <p:sp>
        <p:nvSpPr>
          <p:cNvPr id="16" name="Text 11"/>
          <p:cNvSpPr/>
          <p:nvPr/>
        </p:nvSpPr>
        <p:spPr>
          <a:xfrm>
            <a:off x="396835" y="12400598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7" name="Text 12"/>
          <p:cNvSpPr/>
          <p:nvPr/>
        </p:nvSpPr>
        <p:spPr>
          <a:xfrm>
            <a:off x="396835" y="12709565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396835" y="13018532"/>
            <a:ext cx="1383672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endParaRPr lang="en-US" sz="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59072" y="331708"/>
            <a:ext cx="4712137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 Performance / Comparison</a:t>
            </a:r>
            <a:endParaRPr lang="en-US" sz="2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370" y="949285"/>
            <a:ext cx="4513540" cy="214205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21838" y="3226832"/>
            <a:ext cx="1378672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5" name="Shape 2"/>
          <p:cNvSpPr/>
          <p:nvPr/>
        </p:nvSpPr>
        <p:spPr>
          <a:xfrm>
            <a:off x="421838" y="3555087"/>
            <a:ext cx="271105" cy="271105"/>
          </a:xfrm>
          <a:prstGeom prst="roundRect">
            <a:avLst>
              <a:gd name="adj" fmla="val 18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466963" y="3577590"/>
            <a:ext cx="18073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13435" y="3596521"/>
            <a:ext cx="4103489" cy="376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Random Forest achieved highest accuracy and recall, </a:t>
            </a:r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making it the top performer.</a:t>
            </a:r>
            <a:endParaRPr lang="en-US" sz="1150" dirty="0"/>
          </a:p>
        </p:txBody>
      </p:sp>
      <p:sp>
        <p:nvSpPr>
          <p:cNvPr id="8" name="Shape 5"/>
          <p:cNvSpPr/>
          <p:nvPr/>
        </p:nvSpPr>
        <p:spPr>
          <a:xfrm>
            <a:off x="5067538" y="3555087"/>
            <a:ext cx="271105" cy="271105"/>
          </a:xfrm>
          <a:prstGeom prst="roundRect">
            <a:avLst>
              <a:gd name="adj" fmla="val 18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112663" y="3577590"/>
            <a:ext cx="18073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459135" y="3596521"/>
            <a:ext cx="2921794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Logistic Regression was a strong baseline.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9713357" y="3555087"/>
            <a:ext cx="271105" cy="271105"/>
          </a:xfrm>
          <a:prstGeom prst="roundRect">
            <a:avLst>
              <a:gd name="adj" fmla="val 18675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758482" y="3577590"/>
            <a:ext cx="180737" cy="225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400" dirty="0"/>
          </a:p>
        </p:txBody>
      </p:sp>
      <p:sp>
        <p:nvSpPr>
          <p:cNvPr id="13" name="Text 10"/>
          <p:cNvSpPr/>
          <p:nvPr/>
        </p:nvSpPr>
        <p:spPr>
          <a:xfrm>
            <a:off x="10104953" y="3596521"/>
            <a:ext cx="2237780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Decision Tree performed worst .</a:t>
            </a:r>
            <a:endParaRPr lang="en-US" sz="1150" dirty="0"/>
          </a:p>
        </p:txBody>
      </p:sp>
      <p:sp>
        <p:nvSpPr>
          <p:cNvPr id="14" name="Text 11"/>
          <p:cNvSpPr/>
          <p:nvPr/>
        </p:nvSpPr>
        <p:spPr>
          <a:xfrm>
            <a:off x="421838" y="4108728"/>
            <a:ext cx="13786723" cy="241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5" name="Text 12"/>
          <p:cNvSpPr/>
          <p:nvPr/>
        </p:nvSpPr>
        <p:spPr>
          <a:xfrm>
            <a:off x="6109692" y="4530566"/>
            <a:ext cx="2410897" cy="188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Class distribution (after SMOOTH)</a:t>
            </a:r>
            <a:endParaRPr lang="en-US" sz="11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234" y="4899660"/>
            <a:ext cx="2497812" cy="2341721"/>
          </a:xfrm>
          <a:prstGeom prst="rect">
            <a:avLst/>
          </a:prstGeom>
        </p:spPr>
      </p:pic>
      <p:sp>
        <p:nvSpPr>
          <p:cNvPr id="17" name="Text 13"/>
          <p:cNvSpPr/>
          <p:nvPr/>
        </p:nvSpPr>
        <p:spPr>
          <a:xfrm>
            <a:off x="421838" y="7376874"/>
            <a:ext cx="1378672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Class imbalance 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addressed using </a:t>
            </a:r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SMOTE.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endParaRPr lang="en-US" sz="900" dirty="0"/>
          </a:p>
        </p:txBody>
      </p:sp>
      <p:sp>
        <p:nvSpPr>
          <p:cNvPr id="18" name="Text 14"/>
          <p:cNvSpPr/>
          <p:nvPr/>
        </p:nvSpPr>
        <p:spPr>
          <a:xfrm>
            <a:off x="421838" y="7705130"/>
            <a:ext cx="13786723" cy="1927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Balanced classes </a:t>
            </a:r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enabled fairer model training and improved recall.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8256" y="411837"/>
            <a:ext cx="10153769" cy="468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Advanced Model Evaluation: ROC / Precision-Recall Curves</a:t>
            </a:r>
            <a:endParaRPr lang="en-US" sz="2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4113" y="1272897"/>
            <a:ext cx="3228499" cy="25190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4113" y="3960376"/>
            <a:ext cx="6608445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ROC Curve: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Measures how well the model distinguishes churned from active customers. Higher AUC = better performance.</a:t>
            </a:r>
            <a:endParaRPr lang="en-US" sz="11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5462" y="1272897"/>
            <a:ext cx="3228499" cy="25690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05462" y="4010382"/>
            <a:ext cx="6608445" cy="4791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Precision-Recall Curve: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Shows the balance between identifying churned customers (recall) and prediction accuracy (precision).</a:t>
            </a:r>
            <a:endParaRPr lang="en-US" sz="1150" dirty="0"/>
          </a:p>
        </p:txBody>
      </p:sp>
      <p:sp>
        <p:nvSpPr>
          <p:cNvPr id="7" name="Shape 3"/>
          <p:cNvSpPr/>
          <p:nvPr/>
        </p:nvSpPr>
        <p:spPr>
          <a:xfrm>
            <a:off x="524113" y="4792742"/>
            <a:ext cx="13582174" cy="1752600"/>
          </a:xfrm>
          <a:prstGeom prst="roundRect">
            <a:avLst>
              <a:gd name="adj" fmla="val 35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531733" y="4800362"/>
            <a:ext cx="13565505" cy="4343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83062" y="489775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</a:t>
            </a:r>
            <a:endParaRPr lang="en-US" sz="1150" dirty="0"/>
          </a:p>
        </p:txBody>
      </p:sp>
      <p:sp>
        <p:nvSpPr>
          <p:cNvPr id="10" name="Text 6"/>
          <p:cNvSpPr/>
          <p:nvPr/>
        </p:nvSpPr>
        <p:spPr>
          <a:xfrm>
            <a:off x="5208151" y="4897755"/>
            <a:ext cx="42143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AUC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9729430" y="489775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AP</a:t>
            </a:r>
            <a:endParaRPr lang="en-US" sz="1150" dirty="0"/>
          </a:p>
        </p:txBody>
      </p:sp>
      <p:sp>
        <p:nvSpPr>
          <p:cNvPr id="12" name="Shape 8"/>
          <p:cNvSpPr/>
          <p:nvPr/>
        </p:nvSpPr>
        <p:spPr>
          <a:xfrm>
            <a:off x="531733" y="5234702"/>
            <a:ext cx="13565505" cy="4343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683062" y="533209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endParaRPr lang="en-US" sz="1150" dirty="0"/>
          </a:p>
        </p:txBody>
      </p:sp>
      <p:sp>
        <p:nvSpPr>
          <p:cNvPr id="14" name="Text 10"/>
          <p:cNvSpPr/>
          <p:nvPr/>
        </p:nvSpPr>
        <p:spPr>
          <a:xfrm>
            <a:off x="5208151" y="5332095"/>
            <a:ext cx="42143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0.91</a:t>
            </a:r>
            <a:endParaRPr lang="en-US" sz="1150" dirty="0"/>
          </a:p>
        </p:txBody>
      </p:sp>
      <p:sp>
        <p:nvSpPr>
          <p:cNvPr id="15" name="Text 11"/>
          <p:cNvSpPr/>
          <p:nvPr/>
        </p:nvSpPr>
        <p:spPr>
          <a:xfrm>
            <a:off x="9729430" y="533209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0.71</a:t>
            </a:r>
            <a:endParaRPr lang="en-US" sz="1150" dirty="0"/>
          </a:p>
        </p:txBody>
      </p:sp>
      <p:sp>
        <p:nvSpPr>
          <p:cNvPr id="16" name="Shape 12"/>
          <p:cNvSpPr/>
          <p:nvPr/>
        </p:nvSpPr>
        <p:spPr>
          <a:xfrm>
            <a:off x="531733" y="5669042"/>
            <a:ext cx="13565505" cy="43434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83062" y="576643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Logistic Regression</a:t>
            </a:r>
            <a:endParaRPr lang="en-US" sz="1150" dirty="0"/>
          </a:p>
        </p:txBody>
      </p:sp>
      <p:sp>
        <p:nvSpPr>
          <p:cNvPr id="18" name="Text 14"/>
          <p:cNvSpPr/>
          <p:nvPr/>
        </p:nvSpPr>
        <p:spPr>
          <a:xfrm>
            <a:off x="5208151" y="5766435"/>
            <a:ext cx="42143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0.88</a:t>
            </a:r>
            <a:endParaRPr lang="en-US" sz="1150" dirty="0"/>
          </a:p>
        </p:txBody>
      </p:sp>
      <p:sp>
        <p:nvSpPr>
          <p:cNvPr id="19" name="Text 15"/>
          <p:cNvSpPr/>
          <p:nvPr/>
        </p:nvSpPr>
        <p:spPr>
          <a:xfrm>
            <a:off x="9729430" y="576643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0.66</a:t>
            </a:r>
            <a:endParaRPr lang="en-US" sz="1150" dirty="0"/>
          </a:p>
        </p:txBody>
      </p:sp>
      <p:sp>
        <p:nvSpPr>
          <p:cNvPr id="20" name="Shape 16"/>
          <p:cNvSpPr/>
          <p:nvPr/>
        </p:nvSpPr>
        <p:spPr>
          <a:xfrm>
            <a:off x="531733" y="6103382"/>
            <a:ext cx="13565505" cy="43434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683062" y="620077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Decision Tree</a:t>
            </a:r>
            <a:endParaRPr lang="en-US" sz="1150" dirty="0"/>
          </a:p>
        </p:txBody>
      </p:sp>
      <p:sp>
        <p:nvSpPr>
          <p:cNvPr id="22" name="Text 18"/>
          <p:cNvSpPr/>
          <p:nvPr/>
        </p:nvSpPr>
        <p:spPr>
          <a:xfrm>
            <a:off x="5208151" y="6200775"/>
            <a:ext cx="421433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0.82</a:t>
            </a:r>
            <a:endParaRPr lang="en-US" sz="1150" dirty="0"/>
          </a:p>
        </p:txBody>
      </p:sp>
      <p:sp>
        <p:nvSpPr>
          <p:cNvPr id="23" name="Text 19"/>
          <p:cNvSpPr/>
          <p:nvPr/>
        </p:nvSpPr>
        <p:spPr>
          <a:xfrm>
            <a:off x="9729430" y="6200775"/>
            <a:ext cx="4218146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0.54</a:t>
            </a:r>
            <a:endParaRPr lang="en-US" sz="1150" dirty="0"/>
          </a:p>
        </p:txBody>
      </p:sp>
      <p:sp>
        <p:nvSpPr>
          <p:cNvPr id="24" name="Text 20"/>
          <p:cNvSpPr/>
          <p:nvPr/>
        </p:nvSpPr>
        <p:spPr>
          <a:xfrm>
            <a:off x="524113" y="6713815"/>
            <a:ext cx="135821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higher the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AUC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Precision-Recall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scores, the better the model is at finding customers who will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150" dirty="0"/>
          </a:p>
        </p:txBody>
      </p:sp>
      <p:sp>
        <p:nvSpPr>
          <p:cNvPr id="25" name="Text 21"/>
          <p:cNvSpPr/>
          <p:nvPr/>
        </p:nvSpPr>
        <p:spPr>
          <a:xfrm>
            <a:off x="524113" y="7005757"/>
            <a:ext cx="135821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Random Forest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was the most reliable model on both metrics – you can trust its predictions the most.</a:t>
            </a:r>
            <a:endParaRPr lang="en-US" sz="1150" dirty="0"/>
          </a:p>
        </p:txBody>
      </p:sp>
      <p:sp>
        <p:nvSpPr>
          <p:cNvPr id="26" name="Text 22"/>
          <p:cNvSpPr/>
          <p:nvPr/>
        </p:nvSpPr>
        <p:spPr>
          <a:xfrm>
            <a:off x="524113" y="7297698"/>
            <a:ext cx="135821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AUC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shows how well the model separates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from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ones.</a:t>
            </a:r>
            <a:endParaRPr lang="en-US" sz="1150" dirty="0"/>
          </a:p>
        </p:txBody>
      </p:sp>
      <p:sp>
        <p:nvSpPr>
          <p:cNvPr id="27" name="Text 23"/>
          <p:cNvSpPr/>
          <p:nvPr/>
        </p:nvSpPr>
        <p:spPr>
          <a:xfrm>
            <a:off x="524113" y="7589639"/>
            <a:ext cx="13582174" cy="239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Average Precision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shows how completely and accurately the model finds all 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churned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customers.</a:t>
            </a:r>
            <a:endParaRPr lang="en-US" sz="11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6651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Insights / Recommendations: Driving Actionable Change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376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analysis provides concrete, data-driven recommendations to mitigate churn and enhance customer lifetime value.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155752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155752"/>
            <a:ext cx="121920" cy="440721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413046"/>
            <a:ext cx="33264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 Early Engagement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142524" y="390346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new customers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during their first six months with individualized retention strategies.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1142524" y="5491163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Increase early engagement and reduce churn by offering welcome bonuses, proactive customer support, and exclusive offers.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155752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155752"/>
            <a:ext cx="121920" cy="440721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413046"/>
            <a:ext cx="2875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Prioritize Satisfaction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565696" y="3903464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Actively monitor and address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satisfaction scores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 Implement feedback loops and proactive support for low-scoring segments. Consider post-purchase surveys on key touchpoints.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155752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FFF8F0"/>
          </a:solidFill>
          <a:ln w="30480">
            <a:solidFill>
              <a:srgbClr val="E2C8B5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9609653" y="3155752"/>
            <a:ext cx="121920" cy="4407218"/>
          </a:xfrm>
          <a:prstGeom prst="roundRect">
            <a:avLst>
              <a:gd name="adj" fmla="val 78139"/>
            </a:avLst>
          </a:prstGeom>
          <a:solidFill>
            <a:srgbClr val="D2600F"/>
          </a:solidFill>
          <a:ln/>
        </p:spPr>
      </p:sp>
      <p:sp>
        <p:nvSpPr>
          <p:cNvPr id="15" name="Text 13"/>
          <p:cNvSpPr/>
          <p:nvPr/>
        </p:nvSpPr>
        <p:spPr>
          <a:xfrm>
            <a:off x="9988868" y="3413046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Leverage RFM Segmentation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9988868" y="4257794"/>
            <a:ext cx="35903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 re-engagement campaigns based on RFM scores.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High-recency, low-frequency customers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might need nudges to return, while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high-value, low-monetary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customers could be targeted with premium offers.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2025-08-08T09:44:05Z</dcterms:created>
  <dcterms:modified xsi:type="dcterms:W3CDTF">2025-08-08T09:44:05Z</dcterms:modified>
</cp:coreProperties>
</file>